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urce Sans 3" panose="020B0604020202020204" charset="0"/>
      <p:regular r:id="rId13"/>
    </p:embeddedFont>
  </p:embeddedFontLst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85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93206"/>
            <a:ext cx="7416403" cy="28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Классификация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игровых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позиций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футболистов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методами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 Machine Learning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9" y="6642295"/>
            <a:ext cx="4160264" cy="888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4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Преподаватель</a:t>
            </a:r>
            <a:r>
              <a:rPr lang="en-US" sz="24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</a:t>
            </a:r>
            <a:r>
              <a:rPr lang="ru-RU" sz="2400" b="1" dirty="0" err="1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Садакбаев</a:t>
            </a:r>
            <a:r>
              <a:rPr lang="ru-RU" sz="24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С.</a:t>
            </a:r>
            <a:endParaRPr lang="en-US" sz="2400" b="1" dirty="0">
              <a:solidFill>
                <a:srgbClr val="3D3838"/>
              </a:solidFill>
              <a:latin typeface="Source Sans 3" pitchFamily="34" charset="0"/>
              <a:ea typeface="Source Sans 3" pitchFamily="34" charset="-122"/>
              <a:cs typeface="Source Sans 3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</a:t>
            </a:r>
            <a:r>
              <a:rPr lang="ru-RU" sz="2400" b="1" dirty="0" err="1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ыполнил</a:t>
            </a:r>
            <a:r>
              <a:rPr lang="en-US" sz="24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</a:t>
            </a:r>
            <a:r>
              <a:rPr lang="ru-RU" sz="2400" b="1" dirty="0" err="1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Аскарулы</a:t>
            </a:r>
            <a:r>
              <a:rPr lang="ru-RU" sz="24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Расул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Группа</a:t>
            </a:r>
            <a:r>
              <a:rPr lang="en-US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</a:t>
            </a:r>
            <a:r>
              <a:rPr lang="ru-RU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ИС-22-2</a:t>
            </a:r>
          </a:p>
        </p:txBody>
      </p:sp>
      <p:pic>
        <p:nvPicPr>
          <p:cNvPr id="6" name="Рисунок 5" descr="Изображение выглядит как Шрифт, Графика, текст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5E18B9F-4F61-3B06-2CBE-634A5B682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33" y="893206"/>
            <a:ext cx="4919133" cy="1328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709A5-27EA-01C4-6016-1BFE44E2D60C}"/>
              </a:ext>
            </a:extLst>
          </p:cNvPr>
          <p:cNvSpPr txBox="1"/>
          <p:nvPr/>
        </p:nvSpPr>
        <p:spPr>
          <a:xfrm>
            <a:off x="863799" y="4339309"/>
            <a:ext cx="468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Source Sans 3" panose="020B0604020202020204" charset="0"/>
              </a:rPr>
              <a:t>Дисциплина</a:t>
            </a:r>
            <a:r>
              <a:rPr lang="en-US" sz="2400" b="1" dirty="0">
                <a:latin typeface="Source Sans 3" panose="020B0604020202020204" charset="0"/>
              </a:rPr>
              <a:t>: </a:t>
            </a:r>
            <a:r>
              <a:rPr lang="ru-RU" sz="2400" b="1" dirty="0">
                <a:latin typeface="Source Sans 3" panose="020B0604020202020204" charset="0"/>
              </a:rPr>
              <a:t>Визуализация больших данных</a:t>
            </a:r>
            <a:endParaRPr lang="ru-KZ" sz="2400" b="1" dirty="0">
              <a:latin typeface="Source Sans 3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144191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Выводы и перспективы развития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198" y="2916912"/>
            <a:ext cx="3584734" cy="2102763"/>
          </a:xfrm>
          <a:prstGeom prst="roundRect">
            <a:avLst>
              <a:gd name="adj" fmla="val 2817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5" name="Text 2"/>
          <p:cNvSpPr/>
          <p:nvPr/>
        </p:nvSpPr>
        <p:spPr>
          <a:xfrm>
            <a:off x="6597015" y="316372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Итог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97015" y="3662363"/>
            <a:ext cx="3091101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Разработана рабочая модель классификации, подтверждающая гипотезу.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749" y="2916912"/>
            <a:ext cx="3584853" cy="2102763"/>
          </a:xfrm>
          <a:prstGeom prst="roundRect">
            <a:avLst>
              <a:gd name="adj" fmla="val 2817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8" name="Text 5"/>
          <p:cNvSpPr/>
          <p:nvPr/>
        </p:nvSpPr>
        <p:spPr>
          <a:xfrm>
            <a:off x="10428565" y="316372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Ключевой инсайт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28565" y="3662363"/>
            <a:ext cx="309122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Физические данные (BMI, Сила) критичны для определения амплуа.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5266492"/>
            <a:ext cx="7416403" cy="1818918"/>
          </a:xfrm>
          <a:prstGeom prst="roundRect">
            <a:avLst>
              <a:gd name="adj" fmla="val 3256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1" name="Text 8"/>
          <p:cNvSpPr/>
          <p:nvPr/>
        </p:nvSpPr>
        <p:spPr>
          <a:xfrm>
            <a:off x="6597015" y="5513308"/>
            <a:ext cx="335101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Планы по улучшению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97015" y="6011942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Интеграция статистики реальных матчей.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597015" y="6468428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Создание веб-интерфейса для скаутов.</a:t>
            </a:r>
            <a:endParaRPr lang="en-US" sz="19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AA91FFA-23AB-CA8F-0CC9-0C57BBCE4E10}"/>
              </a:ext>
            </a:extLst>
          </p:cNvPr>
          <p:cNvSpPr/>
          <p:nvPr/>
        </p:nvSpPr>
        <p:spPr>
          <a:xfrm>
            <a:off x="12873519" y="7613151"/>
            <a:ext cx="1664414" cy="534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00927"/>
            <a:ext cx="826722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Постановка бизнес-задачи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63798" y="2895838"/>
            <a:ext cx="4136350" cy="3632835"/>
          </a:xfrm>
          <a:prstGeom prst="roundRect">
            <a:avLst>
              <a:gd name="adj" fmla="val 101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4" name="Shape 2"/>
          <p:cNvSpPr/>
          <p:nvPr/>
        </p:nvSpPr>
        <p:spPr>
          <a:xfrm>
            <a:off x="1110615" y="3142655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4212" y="3346252"/>
            <a:ext cx="333137" cy="33313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10615" y="412992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Проблема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10615" y="4628555"/>
            <a:ext cx="36427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Ручной анализ тысяч игроков скаутами неэффективен и субъективен.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6965" y="2895838"/>
            <a:ext cx="4136350" cy="3632835"/>
          </a:xfrm>
          <a:prstGeom prst="roundRect">
            <a:avLst>
              <a:gd name="adj" fmla="val 101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9" name="Shape 6"/>
          <p:cNvSpPr/>
          <p:nvPr/>
        </p:nvSpPr>
        <p:spPr>
          <a:xfrm>
            <a:off x="5493782" y="3142655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7379" y="3346252"/>
            <a:ext cx="333137" cy="33313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93782" y="412992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Цель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493782" y="4628555"/>
            <a:ext cx="36427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Автоматизировать определение оптимальной позиции игрока на поле по его статистике.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9630132" y="2895838"/>
            <a:ext cx="4136350" cy="3632835"/>
          </a:xfrm>
          <a:prstGeom prst="roundRect">
            <a:avLst>
              <a:gd name="adj" fmla="val 101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4" name="Shape 10"/>
          <p:cNvSpPr/>
          <p:nvPr/>
        </p:nvSpPr>
        <p:spPr>
          <a:xfrm>
            <a:off x="9876949" y="3142655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80546" y="3346252"/>
            <a:ext cx="333137" cy="33313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6949" y="412992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Бизнес-ценность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876949" y="4628555"/>
            <a:ext cx="364271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Ускорение отбора талантов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9876949" y="5085040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Объективная оценка навыков</a:t>
            </a:r>
            <a:endParaRPr lang="en-US" sz="1900" dirty="0"/>
          </a:p>
        </p:txBody>
      </p:sp>
      <p:sp>
        <p:nvSpPr>
          <p:cNvPr id="19" name="Text 14"/>
          <p:cNvSpPr/>
          <p:nvPr/>
        </p:nvSpPr>
        <p:spPr>
          <a:xfrm>
            <a:off x="9876949" y="5911691"/>
            <a:ext cx="364271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Помощь тренерам</a:t>
            </a:r>
            <a:endParaRPr lang="en-US" sz="19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4B643B0-8681-8BB3-43E3-42CD3BCEB557}"/>
              </a:ext>
            </a:extLst>
          </p:cNvPr>
          <p:cNvSpPr/>
          <p:nvPr/>
        </p:nvSpPr>
        <p:spPr>
          <a:xfrm>
            <a:off x="12873519" y="7613151"/>
            <a:ext cx="1664414" cy="534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073" y="611386"/>
            <a:ext cx="6529030" cy="631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Обзор данных (Dataset)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3" y="1826538"/>
            <a:ext cx="6265902" cy="62659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4044" y="1776532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Источник: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База данных симулятора FC 25 (all_players.csv)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4044" y="2187654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Размер выборки: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~17 000 футболистов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4044" y="2598777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Структура данных: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4044" y="3009900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Антропометрия: Рост, Вес, Возраст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4044" y="3421023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Технические навыки: Дриблинг, Пас, Удары, Защита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4044" y="3832146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Физические показатели: Скорость, Сила, Выносливость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4044" y="4243268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Целевая переменная: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Позиция игрока (исходно 15 классов)</a:t>
            </a:r>
            <a:endParaRPr lang="en-US" sz="175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37B219-129E-40F9-C60C-B7BE13230EF6}"/>
              </a:ext>
            </a:extLst>
          </p:cNvPr>
          <p:cNvSpPr/>
          <p:nvPr/>
        </p:nvSpPr>
        <p:spPr>
          <a:xfrm>
            <a:off x="12873519" y="7613151"/>
            <a:ext cx="1664414" cy="534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34601" y="666393"/>
            <a:ext cx="7447598" cy="1376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Разведочный анализ (EDA): Распределения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34601" y="2770227"/>
            <a:ext cx="3602593" cy="2458283"/>
          </a:xfrm>
          <a:prstGeom prst="roundRect">
            <a:avLst>
              <a:gd name="adj" fmla="val 595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5" name="Shape 2"/>
          <p:cNvSpPr/>
          <p:nvPr/>
        </p:nvSpPr>
        <p:spPr>
          <a:xfrm>
            <a:off x="6334601" y="2739747"/>
            <a:ext cx="3602593" cy="121920"/>
          </a:xfrm>
          <a:prstGeom prst="roundRect">
            <a:avLst>
              <a:gd name="adj" fmla="val 29816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6" name="Shape 3"/>
          <p:cNvSpPr/>
          <p:nvPr/>
        </p:nvSpPr>
        <p:spPr>
          <a:xfrm>
            <a:off x="7772400" y="2406729"/>
            <a:ext cx="726996" cy="726996"/>
          </a:xfrm>
          <a:prstGeom prst="roundRect">
            <a:avLst>
              <a:gd name="adj" fmla="val 125778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0523" y="2624733"/>
            <a:ext cx="290751" cy="2907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07373" y="3376017"/>
            <a:ext cx="275379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Возраст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607373" y="3865602"/>
            <a:ext cx="3057049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Нормальное распределение, пик карьеры: 24–28 лет.</a:t>
            </a:r>
            <a:endParaRPr lang="en-US" sz="1900" dirty="0"/>
          </a:p>
        </p:txBody>
      </p:sp>
      <p:sp>
        <p:nvSpPr>
          <p:cNvPr id="10" name="Shape 6"/>
          <p:cNvSpPr/>
          <p:nvPr/>
        </p:nvSpPr>
        <p:spPr>
          <a:xfrm>
            <a:off x="10179487" y="2770227"/>
            <a:ext cx="3602712" cy="2458283"/>
          </a:xfrm>
          <a:prstGeom prst="roundRect">
            <a:avLst>
              <a:gd name="adj" fmla="val 595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1" name="Shape 7"/>
          <p:cNvSpPr/>
          <p:nvPr/>
        </p:nvSpPr>
        <p:spPr>
          <a:xfrm>
            <a:off x="10179487" y="2739747"/>
            <a:ext cx="3602712" cy="121920"/>
          </a:xfrm>
          <a:prstGeom prst="roundRect">
            <a:avLst>
              <a:gd name="adj" fmla="val 29816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2" name="Shape 8"/>
          <p:cNvSpPr/>
          <p:nvPr/>
        </p:nvSpPr>
        <p:spPr>
          <a:xfrm>
            <a:off x="11617285" y="2406729"/>
            <a:ext cx="726996" cy="726996"/>
          </a:xfrm>
          <a:prstGeom prst="roundRect">
            <a:avLst>
              <a:gd name="adj" fmla="val 125778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5408" y="2624733"/>
            <a:ext cx="290751" cy="29075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52259" y="3376017"/>
            <a:ext cx="275379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Рейтинг (Overall)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10452259" y="3865602"/>
            <a:ext cx="3057168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Большинство игроков: 60–70 баллов. Суперзвезд (85+) &lt;1%.</a:t>
            </a:r>
            <a:endParaRPr lang="en-US" sz="1900" dirty="0"/>
          </a:p>
        </p:txBody>
      </p:sp>
      <p:sp>
        <p:nvSpPr>
          <p:cNvPr id="16" name="Shape 11"/>
          <p:cNvSpPr/>
          <p:nvPr/>
        </p:nvSpPr>
        <p:spPr>
          <a:xfrm>
            <a:off x="6213395" y="5864781"/>
            <a:ext cx="7447598" cy="1731526"/>
          </a:xfrm>
          <a:prstGeom prst="roundRect">
            <a:avLst>
              <a:gd name="adj" fmla="val 844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7" name="Shape 12"/>
          <p:cNvSpPr/>
          <p:nvPr/>
        </p:nvSpPr>
        <p:spPr>
          <a:xfrm>
            <a:off x="6334601" y="5803821"/>
            <a:ext cx="7447598" cy="121920"/>
          </a:xfrm>
          <a:prstGeom prst="roundRect">
            <a:avLst>
              <a:gd name="adj" fmla="val 29816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8" name="Shape 13"/>
          <p:cNvSpPr/>
          <p:nvPr/>
        </p:nvSpPr>
        <p:spPr>
          <a:xfrm>
            <a:off x="9694902" y="5470803"/>
            <a:ext cx="726996" cy="726996"/>
          </a:xfrm>
          <a:prstGeom prst="roundRect">
            <a:avLst>
              <a:gd name="adj" fmla="val 125778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025" y="5688806"/>
            <a:ext cx="290751" cy="29075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607373" y="6440091"/>
            <a:ext cx="291631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Дисбаланс классов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6607373" y="6929676"/>
            <a:ext cx="8023027" cy="1029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Распределение игроков по позициям показывает </a:t>
            </a:r>
          </a:p>
          <a:p>
            <a:pPr>
              <a:lnSpc>
                <a:spcPts val="2850"/>
              </a:lnSpc>
            </a:pPr>
            <a:r>
              <a:rPr lang="ru-RU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преобладание защитников и нападающих по сравнению с полузащитниками.</a:t>
            </a:r>
            <a:endParaRPr lang="en-US" sz="1600" dirty="0"/>
          </a:p>
        </p:txBody>
      </p:sp>
      <p:pic>
        <p:nvPicPr>
          <p:cNvPr id="25" name="Рисунок 24" descr="Изображение выглядит как текст, диаграмма, линия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DEB21A6-AA05-0A20-83F8-1EB7D7AC69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55" y="-165"/>
            <a:ext cx="5617432" cy="2577685"/>
          </a:xfrm>
          <a:prstGeom prst="rect">
            <a:avLst/>
          </a:prstGeom>
        </p:spPr>
      </p:pic>
      <p:pic>
        <p:nvPicPr>
          <p:cNvPr id="27" name="Рисунок 26" descr="Изображение выглядит как График, диаграмма, линия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62514D1-53C3-D7B9-1004-59CDAA8A73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55" y="2624733"/>
            <a:ext cx="5617432" cy="2458283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, снимок экрана, Граф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A10F085-CAD3-F8F8-6368-3C435B0FC1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228510"/>
            <a:ext cx="5617432" cy="3001090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B3FDA3AB-0FC8-C818-FE68-DDAF9D2E961D}"/>
              </a:ext>
            </a:extLst>
          </p:cNvPr>
          <p:cNvSpPr/>
          <p:nvPr/>
        </p:nvSpPr>
        <p:spPr>
          <a:xfrm>
            <a:off x="11947207" y="7657267"/>
            <a:ext cx="2590726" cy="490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073" y="611386"/>
            <a:ext cx="11169134" cy="631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Разведочный анализ (EDA): Корреляции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94044" y="1798796"/>
            <a:ext cx="3965019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Ключевые зависимости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94044" y="2399943"/>
            <a:ext cx="626590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Сильная прямая связь: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Защита </a:t>
            </a:r>
            <a:r>
              <a:rPr lang="en-US" sz="17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↔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Физика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4044" y="2818686"/>
            <a:ext cx="626590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Сильная прямая связь: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Дриблинг </a:t>
            </a:r>
            <a:r>
              <a:rPr lang="en-US" sz="17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↔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Скорость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4044" y="3237428"/>
            <a:ext cx="626590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Обратная связь: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Высокая защита </a:t>
            </a:r>
            <a:r>
              <a:rPr lang="en-US" sz="17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↔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Низкие удары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27538" y="3828455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Вывод: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27538" y="4366498"/>
            <a:ext cx="5932408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Данные содержат логичные паттерны, пригодные для обучения модели.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594044" y="3828455"/>
            <a:ext cx="30480" cy="1204793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12" name="Рисунок 11" descr="Изображение выглядит как текст, снимок экрана, число, прямоуголь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6943E95-AC3C-0AAB-A775-E194E6DA4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02" y="1798796"/>
            <a:ext cx="6173061" cy="5020376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0EFC12F-97C5-F27C-1C2D-6BB908ADEB3B}"/>
              </a:ext>
            </a:extLst>
          </p:cNvPr>
          <p:cNvSpPr/>
          <p:nvPr/>
        </p:nvSpPr>
        <p:spPr>
          <a:xfrm>
            <a:off x="11947207" y="7356297"/>
            <a:ext cx="2590726" cy="791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86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004" y="3460671"/>
            <a:ext cx="9657874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Стратегия предобработки данных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04" y="4442936"/>
            <a:ext cx="4348758" cy="9051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8223" y="5574268"/>
            <a:ext cx="297858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Работа с пропусками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18223" y="6031468"/>
            <a:ext cx="3896320" cy="1018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Навыки вратарей у полевых игроков заполнены нулями. Удалены строки с критическими пропусками.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762" y="4442936"/>
            <a:ext cx="4348758" cy="9051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6980" y="5574268"/>
            <a:ext cx="389632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Группировка целевой переменной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366980" y="6352937"/>
            <a:ext cx="3896320" cy="1018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Снижение размерности с 15 до 4 классов: Вратарь, Защитник, Полузащитник, Нападающий.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9519" y="4442936"/>
            <a:ext cx="4348877" cy="9051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574268"/>
            <a:ext cx="2571512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Результат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715738" y="6031468"/>
            <a:ext cx="3896439" cy="678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Устранен дисбаланс, повышена точность модели.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064A9EB-CFC6-7D04-9AC1-1580B01F5C12}"/>
              </a:ext>
            </a:extLst>
          </p:cNvPr>
          <p:cNvSpPr/>
          <p:nvPr/>
        </p:nvSpPr>
        <p:spPr>
          <a:xfrm>
            <a:off x="12873519" y="7613151"/>
            <a:ext cx="1664414" cy="534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21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785" y="3447217"/>
            <a:ext cx="13122831" cy="1223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Конструирование признаков (Feature Engineering)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3785" y="4993719"/>
            <a:ext cx="4230767" cy="646033"/>
          </a:xfrm>
          <a:prstGeom prst="roundRect">
            <a:avLst>
              <a:gd name="adj" fmla="val 48007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7600" y="5155168"/>
            <a:ext cx="323017" cy="3230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9050" y="5855018"/>
            <a:ext cx="2658904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Новый признак BMI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69050" y="6290191"/>
            <a:ext cx="3800237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Индекс массы тела (Рост, Вес) для разделения мощных защитников и легких вингеров.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5199817" y="4993719"/>
            <a:ext cx="4230767" cy="646033"/>
          </a:xfrm>
          <a:prstGeom prst="roundRect">
            <a:avLst>
              <a:gd name="adj" fmla="val 48007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3632" y="5155168"/>
            <a:ext cx="323017" cy="3230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15082" y="5855018"/>
            <a:ext cx="3576876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Новый признак Total_Skills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415082" y="6290191"/>
            <a:ext cx="3800237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Сумма всех игровых показателей для оценки универсальности игрока.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9645848" y="4993719"/>
            <a:ext cx="4230767" cy="646033"/>
          </a:xfrm>
          <a:prstGeom prst="roundRect">
            <a:avLst>
              <a:gd name="adj" fmla="val 48007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99664" y="5155168"/>
            <a:ext cx="323017" cy="32301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861113" y="5855018"/>
            <a:ext cx="2447449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Кодирование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861113" y="6290191"/>
            <a:ext cx="3800237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Label Encoding</a:t>
            </a: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для целевой переменной (Positions). </a:t>
            </a:r>
            <a:r>
              <a:rPr lang="en-US" sz="16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Binary Encoding</a:t>
            </a: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для рабочей ноги (Left/Right).</a:t>
            </a:r>
            <a:endParaRPr lang="en-US" sz="16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6F7E517-BE0D-2B38-19BE-EE5BAF68733A}"/>
              </a:ext>
            </a:extLst>
          </p:cNvPr>
          <p:cNvSpPr/>
          <p:nvPr/>
        </p:nvSpPr>
        <p:spPr>
          <a:xfrm>
            <a:off x="12873519" y="7613151"/>
            <a:ext cx="1664414" cy="534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71644"/>
            <a:ext cx="8912781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Выбор и сравнение моделей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2089904"/>
            <a:ext cx="4579382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Тестируемые алгоритмы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3798" y="2757368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 Regression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213854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SVM (Метод опорных векторов)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3670340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Forest (Случайный лес)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4287322"/>
            <a:ext cx="3673316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Метрика сравнения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63798" y="4954786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Accuracy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(Доля правильных ответов) на тестовой выборке.</a:t>
            </a:r>
            <a:endParaRPr lang="en-US" sz="1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120741"/>
            <a:ext cx="6150293" cy="344412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994094" y="584251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Результат: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994094" y="6439972"/>
            <a:ext cx="578012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Forest показал наилучшую обобщающую способность (~89%).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7623929" y="5842516"/>
            <a:ext cx="30480" cy="1337786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61E66EA-745B-1910-F04E-E45F0ECCE798}"/>
              </a:ext>
            </a:extLst>
          </p:cNvPr>
          <p:cNvSpPr/>
          <p:nvPr/>
        </p:nvSpPr>
        <p:spPr>
          <a:xfrm>
            <a:off x="12873519" y="7613151"/>
            <a:ext cx="1664414" cy="534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629" y="364331"/>
            <a:ext cx="7884438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Результаты финальной модели (Random Forest)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63629" y="1071801"/>
            <a:ext cx="6690003" cy="1129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850"/>
              </a:lnSpc>
              <a:buNone/>
            </a:pPr>
            <a:r>
              <a:rPr lang="en-US" sz="71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89%</a:t>
            </a:r>
            <a:endParaRPr lang="en-US" sz="7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63629" y="2333506"/>
            <a:ext cx="2885003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Итоговая точность (Accuracy)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63629" y="2691765"/>
            <a:ext cx="6690003" cy="198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Высокая точность классификации игровых позиций.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7484388" y="1071801"/>
            <a:ext cx="334803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ru-RU" sz="1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матрица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 ошибок (Confusion Matrix)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84388" y="1430060"/>
            <a:ext cx="6690003" cy="198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Вратари:</a:t>
            </a:r>
            <a:r>
              <a:rPr lang="en-US" sz="10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Идентифицируются безошибочно (100%).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7484388" y="1675090"/>
            <a:ext cx="6690003" cy="198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Защитники:</a:t>
            </a:r>
            <a:r>
              <a:rPr lang="en-US" sz="10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Высокая точность, редкие ошибки с опорными полузащитниками.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7484388" y="1920121"/>
            <a:ext cx="6690003" cy="198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Нападающие/Хавбеки:</a:t>
            </a:r>
            <a:r>
              <a:rPr lang="en-US" sz="10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Наибольшее количество пересечений из-за схожести функций.</a:t>
            </a:r>
            <a:endParaRPr lang="en-US" sz="1000" dirty="0"/>
          </a:p>
        </p:txBody>
      </p:sp>
      <p:pic>
        <p:nvPicPr>
          <p:cNvPr id="12" name="Рисунок 11" descr="Изображение выглядит как текст, снимок экрана, Прямоугольник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B8F31B3-D754-D3F8-A20E-11C2AEF6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932" y="2446437"/>
            <a:ext cx="6344535" cy="5210902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AB7A6C7-22E8-F8C4-209C-CEB30DEE59F2}"/>
              </a:ext>
            </a:extLst>
          </p:cNvPr>
          <p:cNvSpPr/>
          <p:nvPr/>
        </p:nvSpPr>
        <p:spPr>
          <a:xfrm>
            <a:off x="12873519" y="7613151"/>
            <a:ext cx="1664414" cy="534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466</Words>
  <Application>Microsoft Office PowerPoint</Application>
  <PresentationFormat>Произвольный</PresentationFormat>
  <Paragraphs>86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Times New Roman</vt:lpstr>
      <vt:lpstr>Arial</vt:lpstr>
      <vt:lpstr>Source Sans 3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admin</cp:lastModifiedBy>
  <cp:revision>5</cp:revision>
  <dcterms:created xsi:type="dcterms:W3CDTF">2025-12-17T05:02:50Z</dcterms:created>
  <dcterms:modified xsi:type="dcterms:W3CDTF">2025-12-17T06:17:57Z</dcterms:modified>
</cp:coreProperties>
</file>